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6"/>
  </p:notesMasterIdLst>
  <p:sldIdLst>
    <p:sldId id="508" r:id="rId2"/>
    <p:sldId id="701" r:id="rId3"/>
    <p:sldId id="698" r:id="rId4"/>
    <p:sldId id="699" r:id="rId5"/>
    <p:sldId id="702" r:id="rId6"/>
    <p:sldId id="305" r:id="rId7"/>
    <p:sldId id="306" r:id="rId8"/>
    <p:sldId id="307" r:id="rId9"/>
    <p:sldId id="329" r:id="rId10"/>
    <p:sldId id="332" r:id="rId11"/>
    <p:sldId id="336" r:id="rId12"/>
    <p:sldId id="331" r:id="rId13"/>
    <p:sldId id="337" r:id="rId14"/>
    <p:sldId id="338" r:id="rId15"/>
    <p:sldId id="281" r:id="rId16"/>
    <p:sldId id="328" r:id="rId17"/>
    <p:sldId id="704" r:id="rId18"/>
    <p:sldId id="335" r:id="rId19"/>
    <p:sldId id="705" r:id="rId20"/>
    <p:sldId id="672" r:id="rId21"/>
    <p:sldId id="693" r:id="rId22"/>
    <p:sldId id="334" r:id="rId23"/>
    <p:sldId id="330" r:id="rId24"/>
    <p:sldId id="509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CE9E"/>
    <a:srgbClr val="FF9400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327"/>
  </p:normalViewPr>
  <p:slideViewPr>
    <p:cSldViewPr snapToGrid="0">
      <p:cViewPr varScale="1">
        <p:scale>
          <a:sx n="179" d="100"/>
          <a:sy n="179" d="100"/>
        </p:scale>
        <p:origin x="2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2025/5/11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kSRybBp3kUawMk1Yew1ei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2474" y="4891651"/>
            <a:ext cx="5580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>
                <a:solidFill>
                  <a:srgbClr val="0070C0"/>
                </a:solidFill>
                <a:ea typeface="Microsoft JhengHei" panose="020B0604030504040204" pitchFamily="34" charset="-120"/>
                <a:cs typeface="Calibri" panose="020F0502020204030204" pitchFamily="34" charset="0"/>
              </a:rPr>
              <a:t>如何產生安全但有效的</a:t>
            </a:r>
            <a:r>
              <a:rPr kumimoji="1" lang="en-US" altLang="zh-TW" sz="2800" b="1" dirty="0">
                <a:solidFill>
                  <a:srgbClr val="0070C0"/>
                </a:solidFill>
                <a:ea typeface="Microsoft JhengHei" panose="020B0604030504040204" pitchFamily="34" charset="-120"/>
                <a:cs typeface="Calibri" panose="020F0502020204030204" pitchFamily="34" charset="0"/>
              </a:rPr>
              <a:t>LLM? (Llama 2)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2474" y="5952238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2025/05/12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DEED3F-C826-615A-5EF9-02C833E509E8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3"/>
              </a:rPr>
              <a:t>Slido # NLP_0512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F63EB57-6723-312C-E8D7-A947E9A4D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8761" y="4905659"/>
            <a:ext cx="1428932" cy="14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088F74-E7BD-9221-09BE-BD84A56E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8676"/>
            <a:ext cx="3200400" cy="228600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Reward Modeling</a:t>
            </a:r>
            <a:endParaRPr lang="zh-TW" altLang="en-US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CD975-2D44-BE2A-2880-315742DD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0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D3349D-26FF-8618-57D7-6E359C5C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Safety and Helpfulness Reward Modeling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E53109-CF43-30A4-3AD9-1C3D58FB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8C88A5-B555-40D1-103B-0C455F814D89}"/>
              </a:ext>
            </a:extLst>
          </p:cNvPr>
          <p:cNvSpPr txBox="1"/>
          <p:nvPr/>
        </p:nvSpPr>
        <p:spPr>
          <a:xfrm>
            <a:off x="735806" y="1904660"/>
            <a:ext cx="10387013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Compared with </a:t>
            </a:r>
            <a:r>
              <a:rPr kumimoji="1" lang="en-US" altLang="zh-TW" sz="2400" dirty="0" err="1"/>
              <a:t>InstructGPT</a:t>
            </a:r>
            <a:r>
              <a:rPr kumimoji="1" lang="en-US" altLang="zh-TW" sz="2400" dirty="0"/>
              <a:t>, LLAMA-2 strengthen </a:t>
            </a:r>
            <a:r>
              <a:rPr kumimoji="1" lang="en-US" altLang="zh-TW" sz="2400" dirty="0">
                <a:solidFill>
                  <a:srgbClr val="FF0000"/>
                </a:solidFill>
              </a:rPr>
              <a:t>safety</a:t>
            </a:r>
            <a:r>
              <a:rPr kumimoji="1" lang="en-US" altLang="zh-TW" sz="2400" dirty="0"/>
              <a:t> for model responses.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However, most of the time, we want LLMs to help us solve our requests.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Therefore, separate reward modeling was developed for LLAMA-2.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安全</a:t>
            </a:r>
            <a:r>
              <a:rPr kumimoji="1" lang="en-US" altLang="zh-TW" sz="2400" dirty="0"/>
              <a:t>) </a:t>
            </a:r>
            <a:r>
              <a:rPr kumimoji="1" lang="en" altLang="zh-TW" sz="2400" dirty="0"/>
              <a:t>Safety -&gt; LLM should not be harmful.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有效</a:t>
            </a:r>
            <a:r>
              <a:rPr kumimoji="1" lang="en" altLang="zh-TW" sz="2400" dirty="0"/>
              <a:t>)</a:t>
            </a:r>
            <a:r>
              <a:rPr kumimoji="1" lang="zh-TW" altLang="en-US" sz="2400" dirty="0"/>
              <a:t> </a:t>
            </a:r>
            <a:r>
              <a:rPr kumimoji="1" lang="en" altLang="zh-TW" sz="2400" dirty="0"/>
              <a:t>Helpfulness -&gt; LLM should follow human instructions and solve problems.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17279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D3349D-26FF-8618-57D7-6E359C5C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Human Preference Data Collection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E53109-CF43-30A4-3AD9-1C3D58FB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8C88A5-B555-40D1-103B-0C455F814D89}"/>
              </a:ext>
            </a:extLst>
          </p:cNvPr>
          <p:cNvSpPr txBox="1"/>
          <p:nvPr/>
        </p:nvSpPr>
        <p:spPr>
          <a:xfrm>
            <a:off x="1097280" y="3642685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Annotation Team</a:t>
            </a:r>
            <a:endParaRPr kumimoji="1" lang="zh-TW" altLang="en-US" sz="2400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C52EE5DB-D354-E585-DE8B-B3D0A7A695C7}"/>
              </a:ext>
            </a:extLst>
          </p:cNvPr>
          <p:cNvSpPr/>
          <p:nvPr/>
        </p:nvSpPr>
        <p:spPr>
          <a:xfrm>
            <a:off x="3954608" y="2343150"/>
            <a:ext cx="1703070" cy="491490"/>
          </a:xfrm>
          <a:prstGeom prst="roundRect">
            <a:avLst/>
          </a:prstGeom>
          <a:solidFill>
            <a:srgbClr val="CAE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Category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39C317A9-B0C3-468F-5C18-6FB2EEDD1CB3}"/>
              </a:ext>
            </a:extLst>
          </p:cNvPr>
          <p:cNvSpPr/>
          <p:nvPr/>
        </p:nvSpPr>
        <p:spPr>
          <a:xfrm>
            <a:off x="7256492" y="2343150"/>
            <a:ext cx="2272492" cy="491490"/>
          </a:xfrm>
          <a:prstGeom prst="roundRect">
            <a:avLst/>
          </a:prstGeom>
          <a:solidFill>
            <a:srgbClr val="CAE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Prompt Example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8BE5EF-1066-418A-A441-C78996A87943}"/>
              </a:ext>
            </a:extLst>
          </p:cNvPr>
          <p:cNvSpPr txBox="1"/>
          <p:nvPr/>
        </p:nvSpPr>
        <p:spPr>
          <a:xfrm>
            <a:off x="3914603" y="3222813"/>
            <a:ext cx="1783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>
                <a:solidFill>
                  <a:srgbClr val="00B050"/>
                </a:solidFill>
              </a:rPr>
              <a:t>Helpfulness</a:t>
            </a:r>
            <a:endParaRPr kumimoji="1" lang="zh-TW" altLang="en-US" sz="2400" b="1" dirty="0">
              <a:solidFill>
                <a:srgbClr val="00B05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5599EB4-7D06-3201-4CC2-3F6DDD5DC189}"/>
              </a:ext>
            </a:extLst>
          </p:cNvPr>
          <p:cNvSpPr txBox="1"/>
          <p:nvPr/>
        </p:nvSpPr>
        <p:spPr>
          <a:xfrm>
            <a:off x="3914603" y="4526142"/>
            <a:ext cx="1783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>
                <a:solidFill>
                  <a:srgbClr val="00B050"/>
                </a:solidFill>
              </a:rPr>
              <a:t>Safety</a:t>
            </a:r>
            <a:endParaRPr kumimoji="1" lang="zh-TW" altLang="en-US" sz="2400" b="1" dirty="0">
              <a:solidFill>
                <a:srgbClr val="00B050"/>
              </a:solidFill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80D797F5-7BBD-9D02-DD78-273888DAD02B}"/>
              </a:ext>
            </a:extLst>
          </p:cNvPr>
          <p:cNvCxnSpPr>
            <a:cxnSpLocks/>
          </p:cNvCxnSpPr>
          <p:nvPr/>
        </p:nvCxnSpPr>
        <p:spPr>
          <a:xfrm flipV="1">
            <a:off x="2846070" y="3554730"/>
            <a:ext cx="982980" cy="503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9DA96008-657D-6DE2-A76D-689445CAE9CD}"/>
              </a:ext>
            </a:extLst>
          </p:cNvPr>
          <p:cNvCxnSpPr>
            <a:cxnSpLocks/>
          </p:cNvCxnSpPr>
          <p:nvPr/>
        </p:nvCxnSpPr>
        <p:spPr>
          <a:xfrm>
            <a:off x="2814551" y="4221955"/>
            <a:ext cx="982980" cy="503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DFFAC02-92A1-A52E-967E-70A443D4F630}"/>
              </a:ext>
            </a:extLst>
          </p:cNvPr>
          <p:cNvSpPr txBox="1"/>
          <p:nvPr/>
        </p:nvSpPr>
        <p:spPr>
          <a:xfrm>
            <a:off x="6534324" y="310896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dirty="0"/>
              <a:t>How does a </a:t>
            </a:r>
            <a:r>
              <a:rPr kumimoji="1" lang="en" altLang="zh-TW" dirty="0" err="1"/>
              <a:t>ponzi</a:t>
            </a:r>
            <a:r>
              <a:rPr kumimoji="1" lang="en" altLang="zh-TW" dirty="0"/>
              <a:t> scheme operate.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dirty="0"/>
              <a:t>How do the masterminds set it up?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4D7F494-115B-7F5E-57B5-6EA93773F96C}"/>
              </a:ext>
            </a:extLst>
          </p:cNvPr>
          <p:cNvSpPr txBox="1"/>
          <p:nvPr/>
        </p:nvSpPr>
        <p:spPr>
          <a:xfrm>
            <a:off x="6534324" y="4433808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dirty="0"/>
              <a:t>Tell me how I can rip-off my customers by selling them cars that don’t run.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E40626B-76CA-B390-9BCC-B75D54331722}"/>
              </a:ext>
            </a:extLst>
          </p:cNvPr>
          <p:cNvSpPr txBox="1"/>
          <p:nvPr/>
        </p:nvSpPr>
        <p:spPr>
          <a:xfrm>
            <a:off x="3791644" y="5221046"/>
            <a:ext cx="2304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Prompts were being tagged for either helpfulness or safety.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D7BA5AB-B7F2-36C9-5944-AA95FA6D34DD}"/>
              </a:ext>
            </a:extLst>
          </p:cNvPr>
          <p:cNvSpPr txBox="1"/>
          <p:nvPr/>
        </p:nvSpPr>
        <p:spPr>
          <a:xfrm>
            <a:off x="1097280" y="1695221"/>
            <a:ext cx="5177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Human-written prompts for reward modeling.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33441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3C186-D847-8769-E610-5A063251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Human Scoring for Reward Modeling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BD90D2-F43F-69F5-FED0-3A7A3053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09B7BBE6-0BFE-78F2-CAF0-32D66797BA5F}"/>
              </a:ext>
            </a:extLst>
          </p:cNvPr>
          <p:cNvSpPr/>
          <p:nvPr/>
        </p:nvSpPr>
        <p:spPr>
          <a:xfrm>
            <a:off x="1097280" y="3421724"/>
            <a:ext cx="1224568" cy="491490"/>
          </a:xfrm>
          <a:prstGeom prst="roundRect">
            <a:avLst/>
          </a:prstGeom>
          <a:solidFill>
            <a:srgbClr val="CAE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Prompt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66927E3F-4AA5-EBDA-C33D-B5F2C89A1D4A}"/>
              </a:ext>
            </a:extLst>
          </p:cNvPr>
          <p:cNvSpPr/>
          <p:nvPr/>
        </p:nvSpPr>
        <p:spPr>
          <a:xfrm>
            <a:off x="2909695" y="2743200"/>
            <a:ext cx="1936625" cy="722259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SFT Model A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EC234C7-BB44-1F3F-08A8-33259D951647}"/>
              </a:ext>
            </a:extLst>
          </p:cNvPr>
          <p:cNvSpPr/>
          <p:nvPr/>
        </p:nvSpPr>
        <p:spPr>
          <a:xfrm>
            <a:off x="2909695" y="3888717"/>
            <a:ext cx="1936625" cy="722259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SFT Model B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756B15-02A6-FA2A-8CB0-DA9520C9FDF5}"/>
              </a:ext>
            </a:extLst>
          </p:cNvPr>
          <p:cNvSpPr txBox="1"/>
          <p:nvPr/>
        </p:nvSpPr>
        <p:spPr>
          <a:xfrm>
            <a:off x="2705192" y="4746571"/>
            <a:ext cx="2631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Many versions of SFT exist. Two different models were used each time</a:t>
            </a:r>
            <a:endParaRPr kumimoji="1" lang="zh-TW" altLang="en-US" dirty="0"/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CB191CC9-7655-A53E-D9B2-35FEDD7F4816}"/>
              </a:ext>
            </a:extLst>
          </p:cNvPr>
          <p:cNvCxnSpPr>
            <a:cxnSpLocks/>
          </p:cNvCxnSpPr>
          <p:nvPr/>
        </p:nvCxnSpPr>
        <p:spPr>
          <a:xfrm>
            <a:off x="2377440" y="3666862"/>
            <a:ext cx="4649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61FC350C-40D9-8CA2-130F-C0069443089B}"/>
              </a:ext>
            </a:extLst>
          </p:cNvPr>
          <p:cNvSpPr/>
          <p:nvPr/>
        </p:nvSpPr>
        <p:spPr>
          <a:xfrm>
            <a:off x="5434166" y="2743200"/>
            <a:ext cx="1583853" cy="722259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Outputs A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F3ABE353-C946-29A4-7CDE-62283B6C45C3}"/>
              </a:ext>
            </a:extLst>
          </p:cNvPr>
          <p:cNvSpPr/>
          <p:nvPr/>
        </p:nvSpPr>
        <p:spPr>
          <a:xfrm>
            <a:off x="5434167" y="3888716"/>
            <a:ext cx="1583853" cy="722259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Outputs B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CF57C6-D537-8B6B-7F7E-768836C92A88}"/>
              </a:ext>
            </a:extLst>
          </p:cNvPr>
          <p:cNvSpPr txBox="1"/>
          <p:nvPr/>
        </p:nvSpPr>
        <p:spPr>
          <a:xfrm>
            <a:off x="8606788" y="2395624"/>
            <a:ext cx="2388870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" altLang="zh-TW" sz="2000" dirty="0"/>
              <a:t>3 (Significantly better)</a:t>
            </a:r>
          </a:p>
          <a:p>
            <a:pPr>
              <a:lnSpc>
                <a:spcPct val="200000"/>
              </a:lnSpc>
            </a:pPr>
            <a:r>
              <a:rPr kumimoji="1" lang="en" altLang="zh-TW" sz="2000" dirty="0"/>
              <a:t>2 (Better)</a:t>
            </a:r>
          </a:p>
          <a:p>
            <a:pPr>
              <a:lnSpc>
                <a:spcPct val="200000"/>
              </a:lnSpc>
            </a:pPr>
            <a:r>
              <a:rPr kumimoji="1" lang="en" altLang="zh-TW" sz="2000" dirty="0"/>
              <a:t>1 (Slightly better)</a:t>
            </a:r>
          </a:p>
          <a:p>
            <a:pPr>
              <a:lnSpc>
                <a:spcPct val="200000"/>
              </a:lnSpc>
            </a:pPr>
            <a:r>
              <a:rPr kumimoji="1" lang="en" altLang="zh-TW" sz="2000" dirty="0"/>
              <a:t>0 (Negligibly better)</a:t>
            </a:r>
            <a:endParaRPr kumimoji="1" lang="zh-TW" altLang="en-US" sz="2000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CA8ACA5-95AC-CEDD-3F9F-DD1DEF48531C}"/>
              </a:ext>
            </a:extLst>
          </p:cNvPr>
          <p:cNvCxnSpPr>
            <a:cxnSpLocks/>
          </p:cNvCxnSpPr>
          <p:nvPr/>
        </p:nvCxnSpPr>
        <p:spPr>
          <a:xfrm>
            <a:off x="7018019" y="3647286"/>
            <a:ext cx="158877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293E1929-23F6-312F-8BE7-016B7C2C2CDF}"/>
              </a:ext>
            </a:extLst>
          </p:cNvPr>
          <p:cNvCxnSpPr>
            <a:cxnSpLocks/>
          </p:cNvCxnSpPr>
          <p:nvPr/>
        </p:nvCxnSpPr>
        <p:spPr>
          <a:xfrm>
            <a:off x="4883087" y="3647286"/>
            <a:ext cx="4649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183FB3E-5AEB-B0E6-8C20-CA8509B99442}"/>
              </a:ext>
            </a:extLst>
          </p:cNvPr>
          <p:cNvSpPr txBox="1"/>
          <p:nvPr/>
        </p:nvSpPr>
        <p:spPr>
          <a:xfrm>
            <a:off x="7206614" y="3107799"/>
            <a:ext cx="121158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b="1" dirty="0">
                <a:solidFill>
                  <a:srgbClr val="FF0000"/>
                </a:solidFill>
              </a:rPr>
              <a:t>Scored by labelers</a:t>
            </a:r>
            <a:endParaRPr kumimoji="1"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D86116E-1EC1-5C93-1936-0055BDFD8F87}"/>
              </a:ext>
            </a:extLst>
          </p:cNvPr>
          <p:cNvSpPr txBox="1"/>
          <p:nvPr/>
        </p:nvSpPr>
        <p:spPr>
          <a:xfrm>
            <a:off x="8512491" y="1861926"/>
            <a:ext cx="257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b="1" dirty="0"/>
              <a:t>Score for A </a:t>
            </a:r>
            <a:r>
              <a:rPr kumimoji="1" lang="en" altLang="zh-TW" sz="2400" b="1" dirty="0">
                <a:solidFill>
                  <a:srgbClr val="FF0000"/>
                </a:solidFill>
              </a:rPr>
              <a:t>over</a:t>
            </a:r>
            <a:r>
              <a:rPr kumimoji="1" lang="en" altLang="zh-TW" sz="2400" b="1" dirty="0"/>
              <a:t> B</a:t>
            </a:r>
            <a:endParaRPr kumimoji="1" lang="zh-TW" altLang="en-US" sz="2400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C674217-B19D-9C14-F343-8B0DEEBBF70A}"/>
              </a:ext>
            </a:extLst>
          </p:cNvPr>
          <p:cNvSpPr txBox="1"/>
          <p:nvPr/>
        </p:nvSpPr>
        <p:spPr>
          <a:xfrm>
            <a:off x="833073" y="3913214"/>
            <a:ext cx="1888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Either safety or helpfulness prompt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477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362734-CDD4-8529-6243-1DC20248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Separate Reward Model Training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9CB5D1-2DD9-503D-0612-64BE5D6F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E7531DD-A5C1-874E-F4E9-83DAC8FDDBCF}"/>
                  </a:ext>
                </a:extLst>
              </p:cNvPr>
              <p:cNvSpPr txBox="1"/>
              <p:nvPr/>
            </p:nvSpPr>
            <p:spPr>
              <a:xfrm>
                <a:off x="688196" y="1704856"/>
                <a:ext cx="74980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zh-TW" sz="2000" dirty="0"/>
                  <a:t>Similar to Instruct-GPT, but with additional margin loss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E7531DD-A5C1-874E-F4E9-83DAC8FDD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96" y="1704856"/>
                <a:ext cx="7498080" cy="400110"/>
              </a:xfrm>
              <a:prstGeom prst="rect">
                <a:avLst/>
              </a:prstGeom>
              <a:blipFill>
                <a:blip r:embed="rId2"/>
                <a:stretch>
                  <a:fillRect l="-846"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36D8E67A-4CC4-5ED2-4734-8854830E0331}"/>
              </a:ext>
            </a:extLst>
          </p:cNvPr>
          <p:cNvSpPr/>
          <p:nvPr/>
        </p:nvSpPr>
        <p:spPr>
          <a:xfrm>
            <a:off x="1097280" y="3450336"/>
            <a:ext cx="1224568" cy="491490"/>
          </a:xfrm>
          <a:prstGeom prst="roundRect">
            <a:avLst/>
          </a:prstGeom>
          <a:solidFill>
            <a:srgbClr val="CAE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Prompt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AD080DB-75CD-B0CF-9167-A00BCB057F68}"/>
              </a:ext>
            </a:extLst>
          </p:cNvPr>
          <p:cNvSpPr/>
          <p:nvPr/>
        </p:nvSpPr>
        <p:spPr>
          <a:xfrm>
            <a:off x="2370926" y="3334952"/>
            <a:ext cx="1583853" cy="722259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Outputs A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C16D7536-CABB-152F-DA52-69BBA02DB8CB}"/>
              </a:ext>
            </a:extLst>
          </p:cNvPr>
          <p:cNvSpPr/>
          <p:nvPr/>
        </p:nvSpPr>
        <p:spPr>
          <a:xfrm>
            <a:off x="2370927" y="4423318"/>
            <a:ext cx="1583853" cy="722259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Outputs B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18BA3660-5D9B-7850-F906-8CA73E5C02E6}"/>
              </a:ext>
            </a:extLst>
          </p:cNvPr>
          <p:cNvSpPr/>
          <p:nvPr/>
        </p:nvSpPr>
        <p:spPr>
          <a:xfrm>
            <a:off x="1097280" y="4538702"/>
            <a:ext cx="1224568" cy="491490"/>
          </a:xfrm>
          <a:prstGeom prst="roundRect">
            <a:avLst/>
          </a:prstGeom>
          <a:solidFill>
            <a:srgbClr val="CAE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Prompt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39233DA8-C076-2313-9A9B-4E17E469F246}"/>
              </a:ext>
            </a:extLst>
          </p:cNvPr>
          <p:cNvCxnSpPr>
            <a:cxnSpLocks/>
          </p:cNvCxnSpPr>
          <p:nvPr/>
        </p:nvCxnSpPr>
        <p:spPr>
          <a:xfrm>
            <a:off x="4060127" y="3696081"/>
            <a:ext cx="4649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425CBF1D-EEC3-62E7-DB3D-0BC6631238E1}"/>
              </a:ext>
            </a:extLst>
          </p:cNvPr>
          <p:cNvCxnSpPr>
            <a:cxnSpLocks/>
          </p:cNvCxnSpPr>
          <p:nvPr/>
        </p:nvCxnSpPr>
        <p:spPr>
          <a:xfrm>
            <a:off x="4060127" y="4784447"/>
            <a:ext cx="4649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0F2E8757-78B4-F433-BF06-BFB01621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124" y="3227828"/>
            <a:ext cx="911194" cy="93650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7F64111-9BE7-7149-93D5-086037D29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667" y="4316194"/>
            <a:ext cx="911194" cy="93650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548986A-AA33-0A42-9598-FF3ADF2CE1B7}"/>
              </a:ext>
            </a:extLst>
          </p:cNvPr>
          <p:cNvSpPr txBox="1"/>
          <p:nvPr/>
        </p:nvSpPr>
        <p:spPr>
          <a:xfrm>
            <a:off x="4498853" y="2609802"/>
            <a:ext cx="105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B050"/>
                </a:solidFill>
              </a:rPr>
              <a:t>Reward model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7F08D693-752D-E653-44A5-54B8C3BADDE9}"/>
                  </a:ext>
                </a:extLst>
              </p:cNvPr>
              <p:cNvSpPr txBox="1"/>
              <p:nvPr/>
            </p:nvSpPr>
            <p:spPr>
              <a:xfrm>
                <a:off x="5886450" y="4023208"/>
                <a:ext cx="51777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func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7F08D693-752D-E653-44A5-54B8C3BAD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450" y="4023208"/>
                <a:ext cx="5177790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BBE58C27-9FE3-010C-92B4-DEDEC90B801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482318" y="3696081"/>
            <a:ext cx="2652985" cy="38061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>
            <a:extLst>
              <a:ext uri="{FF2B5EF4-FFF2-40B4-BE49-F238E27FC236}">
                <a16:creationId xmlns:a16="http://schemas.microsoft.com/office/drawing/2014/main" id="{668D3178-C181-AC2E-989D-8BB72BB04B14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495861" y="4423318"/>
            <a:ext cx="3839418" cy="36112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B5B6578D-B882-8B81-79A4-39B490D9F830}"/>
              </a:ext>
            </a:extLst>
          </p:cNvPr>
          <p:cNvCxnSpPr>
            <a:cxnSpLocks/>
          </p:cNvCxnSpPr>
          <p:nvPr/>
        </p:nvCxnSpPr>
        <p:spPr>
          <a:xfrm>
            <a:off x="7760970" y="4423318"/>
            <a:ext cx="8343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36927CCD-B0D4-605F-7C20-967BF38FE6E6}"/>
              </a:ext>
            </a:extLst>
          </p:cNvPr>
          <p:cNvCxnSpPr>
            <a:cxnSpLocks/>
          </p:cNvCxnSpPr>
          <p:nvPr/>
        </p:nvCxnSpPr>
        <p:spPr>
          <a:xfrm>
            <a:off x="8952374" y="4423318"/>
            <a:ext cx="8343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894AE92-CB90-75B1-EF78-1DB979ADB138}"/>
              </a:ext>
            </a:extLst>
          </p:cNvPr>
          <p:cNvCxnSpPr>
            <a:cxnSpLocks/>
          </p:cNvCxnSpPr>
          <p:nvPr/>
        </p:nvCxnSpPr>
        <p:spPr>
          <a:xfrm>
            <a:off x="10162914" y="4423318"/>
            <a:ext cx="5584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46B8D37-068F-DAB1-364E-A8629730E1AE}"/>
                  </a:ext>
                </a:extLst>
              </p:cNvPr>
              <p:cNvSpPr txBox="1"/>
              <p:nvPr/>
            </p:nvSpPr>
            <p:spPr>
              <a:xfrm>
                <a:off x="6090625" y="3338524"/>
                <a:ext cx="1436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zh-TW" dirty="0"/>
                  <a:t>: correct)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46B8D37-068F-DAB1-364E-A8629730E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625" y="3338524"/>
                <a:ext cx="1436370" cy="369332"/>
              </a:xfrm>
              <a:prstGeom prst="rect">
                <a:avLst/>
              </a:prstGeom>
              <a:blipFill>
                <a:blip r:embed="rId5"/>
                <a:stretch>
                  <a:fillRect l="-3509" t="-10345" b="-275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D479D48-E9F7-6C23-C2FA-62B901D36FA4}"/>
                  </a:ext>
                </a:extLst>
              </p:cNvPr>
              <p:cNvSpPr txBox="1"/>
              <p:nvPr/>
            </p:nvSpPr>
            <p:spPr>
              <a:xfrm>
                <a:off x="6343480" y="4785053"/>
                <a:ext cx="2367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zh-TW" dirty="0"/>
                  <a:t>: rejected; incorrect)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D479D48-E9F7-6C23-C2FA-62B901D36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80" y="4785053"/>
                <a:ext cx="2367029" cy="369332"/>
              </a:xfrm>
              <a:prstGeom prst="rect">
                <a:avLst/>
              </a:prstGeom>
              <a:blipFill>
                <a:blip r:embed="rId6"/>
                <a:stretch>
                  <a:fillRect l="-2139" t="-6452" b="-22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>
            <a:extLst>
              <a:ext uri="{FF2B5EF4-FFF2-40B4-BE49-F238E27FC236}">
                <a16:creationId xmlns:a16="http://schemas.microsoft.com/office/drawing/2014/main" id="{AF6F0E64-6B0D-1D31-989E-132886627B08}"/>
              </a:ext>
            </a:extLst>
          </p:cNvPr>
          <p:cNvSpPr txBox="1"/>
          <p:nvPr/>
        </p:nvSpPr>
        <p:spPr>
          <a:xfrm>
            <a:off x="4413037" y="5314232"/>
            <a:ext cx="114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Safety RM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AE1C4A5-7018-B45C-BB38-8B4CA98CEC8B}"/>
              </a:ext>
            </a:extLst>
          </p:cNvPr>
          <p:cNvSpPr txBox="1"/>
          <p:nvPr/>
        </p:nvSpPr>
        <p:spPr>
          <a:xfrm>
            <a:off x="688196" y="5793680"/>
            <a:ext cx="20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Helpfulness prompt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355ACD4-816D-F06C-78E6-E2A5B5227BF7}"/>
              </a:ext>
            </a:extLst>
          </p:cNvPr>
          <p:cNvSpPr txBox="1"/>
          <p:nvPr/>
        </p:nvSpPr>
        <p:spPr>
          <a:xfrm>
            <a:off x="917636" y="5314232"/>
            <a:ext cx="158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Safety prompt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CF8826C-2C99-3767-A775-C36EF25F1D26}"/>
              </a:ext>
            </a:extLst>
          </p:cNvPr>
          <p:cNvSpPr txBox="1"/>
          <p:nvPr/>
        </p:nvSpPr>
        <p:spPr>
          <a:xfrm>
            <a:off x="4156520" y="5786648"/>
            <a:ext cx="174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Helpfulness RM</a:t>
            </a:r>
            <a:endParaRPr kumimoji="1" lang="zh-TW" altLang="en-US" dirty="0"/>
          </a:p>
        </p:txBody>
      </p: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ED94FBBA-D19E-52AB-6CEF-AA332BE1F102}"/>
              </a:ext>
            </a:extLst>
          </p:cNvPr>
          <p:cNvCxnSpPr>
            <a:cxnSpLocks/>
          </p:cNvCxnSpPr>
          <p:nvPr/>
        </p:nvCxnSpPr>
        <p:spPr>
          <a:xfrm>
            <a:off x="2501489" y="5510328"/>
            <a:ext cx="1911548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80016E54-C8C9-40E8-9B1E-7123DCC0B9ED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2730930" y="5971314"/>
            <a:ext cx="1425590" cy="703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表格 43">
            <a:extLst>
              <a:ext uri="{FF2B5EF4-FFF2-40B4-BE49-F238E27FC236}">
                <a16:creationId xmlns:a16="http://schemas.microsoft.com/office/drawing/2014/main" id="{E0F21F2E-549E-FE38-C3DA-3C1A56D5D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514199"/>
              </p:ext>
            </p:extLst>
          </p:nvPr>
        </p:nvGraphicFramePr>
        <p:xfrm>
          <a:off x="9069705" y="1726155"/>
          <a:ext cx="240601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92">
                  <a:extLst>
                    <a:ext uri="{9D8B030D-6E8A-4147-A177-3AD203B41FA5}">
                      <a16:colId xmlns:a16="http://schemas.microsoft.com/office/drawing/2014/main" val="387427822"/>
                    </a:ext>
                  </a:extLst>
                </a:gridCol>
                <a:gridCol w="1986423">
                  <a:extLst>
                    <a:ext uri="{9D8B030D-6E8A-4147-A177-3AD203B41FA5}">
                      <a16:colId xmlns:a16="http://schemas.microsoft.com/office/drawing/2014/main" val="3770628552"/>
                    </a:ext>
                  </a:extLst>
                </a:gridCol>
              </a:tblGrid>
              <a:tr h="36122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Score for A </a:t>
                      </a:r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over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 B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199982"/>
                  </a:ext>
                </a:extLst>
              </a:tr>
              <a:tr h="36122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" altLang="zh-TW" sz="1800" b="0" dirty="0">
                          <a:solidFill>
                            <a:schemeClr val="tx1"/>
                          </a:solidFill>
                        </a:rPr>
                        <a:t>Significantly better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853143"/>
                  </a:ext>
                </a:extLst>
              </a:tr>
              <a:tr h="36122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" altLang="zh-TW" sz="1800" dirty="0"/>
                        <a:t>Better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7637"/>
                  </a:ext>
                </a:extLst>
              </a:tr>
              <a:tr h="36122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" altLang="zh-TW" sz="1800" dirty="0"/>
                        <a:t>Slightly better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8495655"/>
                  </a:ext>
                </a:extLst>
              </a:tr>
              <a:tr h="356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" altLang="zh-TW" sz="1800" dirty="0"/>
                        <a:t>Negligibly better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018544"/>
                  </a:ext>
                </a:extLst>
              </a:tr>
            </a:tbl>
          </a:graphicData>
        </a:graphic>
      </p:graphicFrame>
      <p:cxnSp>
        <p:nvCxnSpPr>
          <p:cNvPr id="48" name="肘形接點 47">
            <a:extLst>
              <a:ext uri="{FF2B5EF4-FFF2-40B4-BE49-F238E27FC236}">
                <a16:creationId xmlns:a16="http://schemas.microsoft.com/office/drawing/2014/main" id="{C244491C-5DE2-6F53-C8F2-4968AF85935A}"/>
              </a:ext>
            </a:extLst>
          </p:cNvPr>
          <p:cNvCxnSpPr>
            <a:cxnSpLocks/>
            <a:stCxn id="49" idx="2"/>
          </p:cNvCxnSpPr>
          <p:nvPr/>
        </p:nvCxnSpPr>
        <p:spPr>
          <a:xfrm rot="16200000" flipH="1">
            <a:off x="9593069" y="3244954"/>
            <a:ext cx="542865" cy="115525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3D57EEAA-D043-9507-3B15-A32658EEFB49}"/>
              </a:ext>
            </a:extLst>
          </p:cNvPr>
          <p:cNvSpPr txBox="1"/>
          <p:nvPr/>
        </p:nvSpPr>
        <p:spPr>
          <a:xfrm>
            <a:off x="9007662" y="3041279"/>
            <a:ext cx="558426" cy="50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7409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84965-624F-450B-CC5A-37255684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Overview of training </a:t>
            </a:r>
            <a:r>
              <a:rPr kumimoji="1" lang="en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C11431-7038-E56D-F9A8-7A7CF716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A4C86FB2-22A3-1944-2030-E08EEED6A526}"/>
              </a:ext>
            </a:extLst>
          </p:cNvPr>
          <p:cNvSpPr/>
          <p:nvPr/>
        </p:nvSpPr>
        <p:spPr>
          <a:xfrm>
            <a:off x="1198089" y="3596286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Supervised Fine-Tuning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EDDF308-728C-59E6-CB1D-D19AF2B9736B}"/>
              </a:ext>
            </a:extLst>
          </p:cNvPr>
          <p:cNvSpPr/>
          <p:nvPr/>
        </p:nvSpPr>
        <p:spPr>
          <a:xfrm>
            <a:off x="4922822" y="3596286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Reward Model Training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6AD3BF3-CE18-3C86-9DC2-A51B3FE37568}"/>
              </a:ext>
            </a:extLst>
          </p:cNvPr>
          <p:cNvSpPr/>
          <p:nvPr/>
        </p:nvSpPr>
        <p:spPr>
          <a:xfrm>
            <a:off x="8586595" y="3596286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Reinforcement Learning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5BFB0176-F97E-ACD7-B340-982B36EF2ADF}"/>
              </a:ext>
            </a:extLst>
          </p:cNvPr>
          <p:cNvSpPr/>
          <p:nvPr/>
        </p:nvSpPr>
        <p:spPr>
          <a:xfrm>
            <a:off x="3938781" y="4258937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42AF565-DFA6-7825-30C1-058394AC51C4}"/>
              </a:ext>
            </a:extLst>
          </p:cNvPr>
          <p:cNvSpPr/>
          <p:nvPr/>
        </p:nvSpPr>
        <p:spPr>
          <a:xfrm>
            <a:off x="7701325" y="4258937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2247DF2-3E69-60DA-8E81-3E7D9ADFFA8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5A62BC18-D1C8-B5C5-97FB-71E093036819}"/>
              </a:ext>
            </a:extLst>
          </p:cNvPr>
          <p:cNvSpPr/>
          <p:nvPr/>
        </p:nvSpPr>
        <p:spPr>
          <a:xfrm>
            <a:off x="1198089" y="1759438"/>
            <a:ext cx="9761316" cy="11535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Pre-training</a:t>
            </a:r>
          </a:p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(Next-token prediction)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10D83632-73CA-5308-1F46-6E08E14C845D}"/>
              </a:ext>
            </a:extLst>
          </p:cNvPr>
          <p:cNvSpPr/>
          <p:nvPr/>
        </p:nvSpPr>
        <p:spPr>
          <a:xfrm rot="8100000">
            <a:off x="2444918" y="3057367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4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F1DCD-99A7-A32D-EDCC-4F59E5F0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LLAMA-2 Pre-training Cost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DE49E2-E86A-AE51-A606-B24535F32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66D6E8-3809-B744-8515-EF01C02D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2125581"/>
            <a:ext cx="8536078" cy="297015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14436A0-21C5-9419-ACB5-D304511792F8}"/>
              </a:ext>
            </a:extLst>
          </p:cNvPr>
          <p:cNvSpPr txBox="1"/>
          <p:nvPr/>
        </p:nvSpPr>
        <p:spPr>
          <a:xfrm>
            <a:off x="2380405" y="5991910"/>
            <a:ext cx="749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Touvron</a:t>
            </a:r>
            <a:r>
              <a:rPr lang="en" altLang="zh-TW" sz="1200" dirty="0"/>
              <a:t>, Hugo, et al. "Llama 2: Open foundation and fine-tuned chat models." </a:t>
            </a:r>
            <a:r>
              <a:rPr lang="en" altLang="zh-TW" sz="1200" i="1" dirty="0" err="1"/>
              <a:t>arXiv</a:t>
            </a:r>
            <a:r>
              <a:rPr lang="en" altLang="zh-TW" sz="1200" i="1" dirty="0"/>
              <a:t> preprint arXiv:2307.09288</a:t>
            </a:r>
            <a:r>
              <a:rPr lang="en" altLang="zh-TW" sz="1200" dirty="0"/>
              <a:t> (2023).</a:t>
            </a:r>
            <a:endParaRPr lang="zh-TW" altLang="en-US" sz="1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0205634-C953-00C6-3B09-982FC6207293}"/>
              </a:ext>
            </a:extLst>
          </p:cNvPr>
          <p:cNvSpPr txBox="1"/>
          <p:nvPr/>
        </p:nvSpPr>
        <p:spPr>
          <a:xfrm>
            <a:off x="4057651" y="1817803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dirty="0">
                <a:solidFill>
                  <a:srgbClr val="E6000E"/>
                </a:solidFill>
                <a:effectLst/>
              </a:rPr>
              <a:t>Estimated with A100-80GB * 1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59C9AE-7655-AE9D-36B4-898CDE5E13CB}"/>
              </a:ext>
            </a:extLst>
          </p:cNvPr>
          <p:cNvSpPr txBox="1"/>
          <p:nvPr/>
        </p:nvSpPr>
        <p:spPr>
          <a:xfrm>
            <a:off x="5406389" y="3232642"/>
            <a:ext cx="1108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400" dirty="0">
                <a:solidFill>
                  <a:srgbClr val="0070C0"/>
                </a:solidFill>
                <a:effectLst/>
              </a:rPr>
              <a:t>(7,680 days)</a:t>
            </a:r>
            <a:endParaRPr kumimoji="1" lang="zh-TW" altLang="en-US" sz="1400" dirty="0">
              <a:solidFill>
                <a:srgbClr val="0070C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0D5FE9-227F-CCC6-300C-9F25772D998E}"/>
              </a:ext>
            </a:extLst>
          </p:cNvPr>
          <p:cNvSpPr txBox="1"/>
          <p:nvPr/>
        </p:nvSpPr>
        <p:spPr>
          <a:xfrm>
            <a:off x="5406389" y="3525923"/>
            <a:ext cx="1108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400" dirty="0">
                <a:solidFill>
                  <a:srgbClr val="0070C0"/>
                </a:solidFill>
                <a:effectLst/>
              </a:rPr>
              <a:t>(15,360 days)</a:t>
            </a:r>
            <a:endParaRPr kumimoji="1" lang="zh-TW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931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7ED74-C1C8-B2AE-BEEB-6CE892D6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What’s the difference between </a:t>
            </a:r>
            <a:r>
              <a:rPr kumimoji="1" lang="en-US" altLang="zh-TW" dirty="0" err="1"/>
              <a:t>InstructGPT</a:t>
            </a:r>
            <a:r>
              <a:rPr kumimoji="1" lang="en-US" altLang="zh-TW" dirty="0"/>
              <a:t> and LLAMA-2?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8B42F0-795A-E800-ADCC-E19AD04C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CB13485-3A7B-DE1F-C457-9E78BECAD9AD}"/>
              </a:ext>
            </a:extLst>
          </p:cNvPr>
          <p:cNvSpPr txBox="1"/>
          <p:nvPr/>
        </p:nvSpPr>
        <p:spPr>
          <a:xfrm>
            <a:off x="702711" y="1914365"/>
            <a:ext cx="99102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Safety and Helpfulness Reward Modeling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solidFill>
                  <a:srgbClr val="FF0000"/>
                </a:solidFill>
              </a:rPr>
              <a:t>Context Distillation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Inference Speed-up with Grouped-Query Attention (GQA)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42961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D3349D-26FF-8618-57D7-6E359C5C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Context Distillation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E53109-CF43-30A4-3AD9-1C3D58FB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5115CAE-7E19-CC99-7615-B6537C089883}"/>
              </a:ext>
            </a:extLst>
          </p:cNvPr>
          <p:cNvSpPr txBox="1"/>
          <p:nvPr/>
        </p:nvSpPr>
        <p:spPr>
          <a:xfrm>
            <a:off x="653143" y="1698991"/>
            <a:ext cx="3440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Goal: For </a:t>
            </a:r>
            <a:r>
              <a:rPr kumimoji="1" lang="en-US" altLang="zh-TW" sz="2400" dirty="0">
                <a:solidFill>
                  <a:srgbClr val="FF0000"/>
                </a:solidFill>
              </a:rPr>
              <a:t>safety</a:t>
            </a:r>
            <a:r>
              <a:rPr kumimoji="1" lang="en-US" altLang="zh-TW" sz="2400" dirty="0"/>
              <a:t> outputs</a:t>
            </a:r>
            <a:endParaRPr kumimoji="1"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E95A30-50FB-9B07-B876-7C33E1600EBF}"/>
              </a:ext>
            </a:extLst>
          </p:cNvPr>
          <p:cNvSpPr/>
          <p:nvPr/>
        </p:nvSpPr>
        <p:spPr>
          <a:xfrm>
            <a:off x="1280160" y="2811780"/>
            <a:ext cx="4354830" cy="162306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sz="2000" dirty="0">
                <a:solidFill>
                  <a:schemeClr val="tx1"/>
                </a:solidFill>
              </a:rPr>
              <a:t>You are a responsible and safe assistant that never gives an answer that is in any way insensitive, sexist, racist, or socially inappropriate.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35F3B25-F623-1FAF-3A48-06684BE482E4}"/>
                  </a:ext>
                </a:extLst>
              </p:cNvPr>
              <p:cNvSpPr txBox="1"/>
              <p:nvPr/>
            </p:nvSpPr>
            <p:spPr>
              <a:xfrm>
                <a:off x="2137410" y="2371605"/>
                <a:ext cx="26403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000" dirty="0"/>
                  <a:t>Pre-Prompt </a:t>
                </a:r>
                <a14:m>
                  <m:oMath xmlns:m="http://schemas.openxmlformats.org/officeDocument/2006/math">
                    <m:r>
                      <a:rPr kumimoji="1" lang="en-US" altLang="zh-TW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35F3B25-F623-1FAF-3A48-06684BE4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410" y="2371605"/>
                <a:ext cx="2640330" cy="400110"/>
              </a:xfrm>
              <a:prstGeom prst="rect">
                <a:avLst/>
              </a:prstGeom>
              <a:blipFill>
                <a:blip r:embed="rId2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圓角矩形 8">
            <a:extLst>
              <a:ext uri="{FF2B5EF4-FFF2-40B4-BE49-F238E27FC236}">
                <a16:creationId xmlns:a16="http://schemas.microsoft.com/office/drawing/2014/main" id="{2F7BD1CB-E326-CD87-2B1D-25F178B561A8}"/>
              </a:ext>
            </a:extLst>
          </p:cNvPr>
          <p:cNvSpPr/>
          <p:nvPr/>
        </p:nvSpPr>
        <p:spPr>
          <a:xfrm>
            <a:off x="7932420" y="2451690"/>
            <a:ext cx="1028700" cy="320070"/>
          </a:xfrm>
          <a:prstGeom prst="roundRect">
            <a:avLst/>
          </a:prstGeom>
          <a:solidFill>
            <a:srgbClr val="CAE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3719A3-1BBB-DBC5-C263-6A69A8175DF1}"/>
                  </a:ext>
                </a:extLst>
              </p:cNvPr>
              <p:cNvSpPr txBox="1"/>
              <p:nvPr/>
            </p:nvSpPr>
            <p:spPr>
              <a:xfrm>
                <a:off x="8961120" y="2411670"/>
                <a:ext cx="4400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3719A3-1BBB-DBC5-C263-6A69A8175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120" y="2411670"/>
                <a:ext cx="44005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858C036A-5EDC-0A79-7663-6A923BF5A762}"/>
              </a:ext>
            </a:extLst>
          </p:cNvPr>
          <p:cNvSpPr txBox="1"/>
          <p:nvPr/>
        </p:nvSpPr>
        <p:spPr>
          <a:xfrm>
            <a:off x="6719800" y="2931810"/>
            <a:ext cx="3836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dirty="0"/>
              <a:t>Please write a </a:t>
            </a:r>
            <a:r>
              <a:rPr kumimoji="1" lang="en" altLang="zh-TW" sz="2000" dirty="0">
                <a:solidFill>
                  <a:srgbClr val="FF0000"/>
                </a:solidFill>
              </a:rPr>
              <a:t>silly</a:t>
            </a:r>
            <a:r>
              <a:rPr kumimoji="1" lang="en" altLang="zh-TW" sz="2000" dirty="0"/>
              <a:t> guide that’s meant </a:t>
            </a:r>
            <a:r>
              <a:rPr kumimoji="1" lang="en" altLang="zh-TW" sz="2000" dirty="0">
                <a:solidFill>
                  <a:srgbClr val="FF0000"/>
                </a:solidFill>
              </a:rPr>
              <a:t>to convince someone that the moon landing was faked</a:t>
            </a:r>
            <a:r>
              <a:rPr kumimoji="1" lang="en" altLang="zh-TW" sz="2000" dirty="0"/>
              <a:t>.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0B3D941-ABD4-2C6E-AB64-DA89EB4B85CF}"/>
                  </a:ext>
                </a:extLst>
              </p:cNvPr>
              <p:cNvSpPr txBox="1"/>
              <p:nvPr/>
            </p:nvSpPr>
            <p:spPr>
              <a:xfrm>
                <a:off x="1280160" y="4612549"/>
                <a:ext cx="9276310" cy="1889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" altLang="zh-TW" sz="2000" dirty="0"/>
                  <a:t>Context Distillation: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最小化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0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和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之間的差距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(DL-divergence)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代表生成的答案</a:t>
                </a:r>
                <a:endPara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如此一來即使沒有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pre-prompt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，模型也比較不會輸出不安全的回覆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" altLang="zh-TW" sz="2000" dirty="0"/>
                  <a:t>Context Distillation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的過程在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RLHF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之後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0B3D941-ABD4-2C6E-AB64-DA89EB4B8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60" y="4612549"/>
                <a:ext cx="9276310" cy="1889363"/>
              </a:xfrm>
              <a:prstGeom prst="rect">
                <a:avLst/>
              </a:prstGeom>
              <a:blipFill>
                <a:blip r:embed="rId4"/>
                <a:stretch>
                  <a:fillRect l="-546"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C99C51-9432-1A31-2118-0A18DDCB3481}"/>
              </a:ext>
            </a:extLst>
          </p:cNvPr>
          <p:cNvSpPr txBox="1"/>
          <p:nvPr/>
        </p:nvSpPr>
        <p:spPr>
          <a:xfrm>
            <a:off x="6338800" y="600849"/>
            <a:ext cx="5003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 err="1"/>
              <a:t>Askell</a:t>
            </a:r>
            <a:r>
              <a:rPr lang="en" altLang="zh-TW" sz="1400" dirty="0"/>
              <a:t>, Amanda, et al. "A general language assistant as a laboratory for alignment." </a:t>
            </a:r>
            <a:r>
              <a:rPr lang="en" altLang="zh-TW" sz="1400" i="1" dirty="0" err="1"/>
              <a:t>arXiv</a:t>
            </a:r>
            <a:r>
              <a:rPr lang="en" altLang="zh-TW" sz="1400" i="1" dirty="0"/>
              <a:t> preprint arXiv:2112.00861</a:t>
            </a:r>
            <a:r>
              <a:rPr lang="en" altLang="zh-TW" sz="1400" dirty="0"/>
              <a:t> (2021).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865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62096B-B895-D52C-1468-7E994ABC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Context Distillation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帶來較高的 </a:t>
            </a:r>
            <a:r>
              <a:rPr kumimoji="1" lang="en-US" altLang="zh-TW" dirty="0"/>
              <a:t>Safety Score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8C4ACD-CBD6-01E2-8EAF-D3B5E159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526F38-DC41-CC49-7090-62C767114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586" y="1762987"/>
            <a:ext cx="4961626" cy="496162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790F584-610A-168D-7E25-F30574632F47}"/>
              </a:ext>
            </a:extLst>
          </p:cNvPr>
          <p:cNvSpPr txBox="1"/>
          <p:nvPr/>
        </p:nvSpPr>
        <p:spPr>
          <a:xfrm>
            <a:off x="653143" y="1688194"/>
            <a:ext cx="3110685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CD: Context Distillation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CDE542-2E8D-146F-AB7B-8A1156FD576C}"/>
              </a:ext>
            </a:extLst>
          </p:cNvPr>
          <p:cNvSpPr txBox="1"/>
          <p:nvPr/>
        </p:nvSpPr>
        <p:spPr>
          <a:xfrm>
            <a:off x="7467279" y="1389504"/>
            <a:ext cx="43198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Touvron</a:t>
            </a:r>
            <a:r>
              <a:rPr lang="en" altLang="zh-TW" sz="1200" dirty="0"/>
              <a:t>, Hugo, et al. "Llama 2: Open foundation and fine-tuned chat models." </a:t>
            </a:r>
            <a:r>
              <a:rPr lang="en" altLang="zh-TW" sz="1200" i="1" dirty="0" err="1"/>
              <a:t>arXiv</a:t>
            </a:r>
            <a:r>
              <a:rPr lang="en" altLang="zh-TW" sz="1200" i="1" dirty="0"/>
              <a:t> preprint arXiv:2307.09288</a:t>
            </a:r>
            <a:r>
              <a:rPr lang="en" altLang="zh-TW" sz="1200" dirty="0"/>
              <a:t> (2023).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87920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F3C48-DF46-658E-F671-279B1A9C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43670A-B06D-9467-BD2E-4462194A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5DBF66-0FCE-666C-1CC2-2EDC7C9F0D77}"/>
              </a:ext>
            </a:extLst>
          </p:cNvPr>
          <p:cNvSpPr txBox="1"/>
          <p:nvPr/>
        </p:nvSpPr>
        <p:spPr>
          <a:xfrm>
            <a:off x="653143" y="1746725"/>
            <a:ext cx="6756325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如何產生安全的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LLM? [30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ea typeface="Microsoft JhengHei" panose="020B0604030504040204" pitchFamily="34" charset="-120"/>
              </a:rPr>
              <a:t>OpenAI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API Tutorial [30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Checkpoint2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298981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EECFC26-4148-8D8A-5F0C-8ECCDC2EB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411"/>
            <a:ext cx="3200400" cy="1193075"/>
          </a:xfrm>
        </p:spPr>
        <p:txBody>
          <a:bodyPr anchor="ctr">
            <a:normAutofit/>
          </a:bodyPr>
          <a:lstStyle/>
          <a:p>
            <a:r>
              <a:rPr lang="en-US" altLang="zh-TW" sz="4000" b="1" dirty="0"/>
              <a:t>Knowledge Distillation</a:t>
            </a:r>
            <a:endParaRPr lang="zh-TW" altLang="en-US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A9FDF8-20E1-BCE8-A917-F74D38FE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9957" y="6459784"/>
            <a:ext cx="131202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圖片 2" descr="一張含有 圖畫, 美工圖案, 圖解, 卡通 的圖片&#10;&#10;自動產生的描述">
            <a:extLst>
              <a:ext uri="{FF2B5EF4-FFF2-40B4-BE49-F238E27FC236}">
                <a16:creationId xmlns:a16="http://schemas.microsoft.com/office/drawing/2014/main" id="{6E813A1C-7EF6-4232-44BE-A648C2F46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64" y="1550125"/>
            <a:ext cx="5891349" cy="392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26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A50C0-36FF-5602-0C2E-E1D78C03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Teacher model and student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D6110E-44F9-9524-B0DF-B43B0E31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96FD42EF-4E05-7F1D-0CC8-829FA58C38C1}"/>
              </a:ext>
            </a:extLst>
          </p:cNvPr>
          <p:cNvSpPr/>
          <p:nvPr/>
        </p:nvSpPr>
        <p:spPr>
          <a:xfrm>
            <a:off x="1516565" y="3718930"/>
            <a:ext cx="2572215" cy="2081561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Teacher model</a:t>
            </a:r>
          </a:p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(bigger)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1AFAA6C-06EF-FF4D-A6E1-41338F53B3D7}"/>
              </a:ext>
            </a:extLst>
          </p:cNvPr>
          <p:cNvSpPr/>
          <p:nvPr/>
        </p:nvSpPr>
        <p:spPr>
          <a:xfrm>
            <a:off x="8144106" y="4056254"/>
            <a:ext cx="2286001" cy="140691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Student model</a:t>
            </a:r>
          </a:p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(smaller)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8" name="圖片 7" descr="一張含有 哺乳動物, 貓, 家貓, 小型到中型大小的貓 的圖片&#10;&#10;自動產生的描述">
            <a:extLst>
              <a:ext uri="{FF2B5EF4-FFF2-40B4-BE49-F238E27FC236}">
                <a16:creationId xmlns:a16="http://schemas.microsoft.com/office/drawing/2014/main" id="{CA3345DB-F7C4-E02C-92D4-4E07638DA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82" y="6046864"/>
            <a:ext cx="648182" cy="648182"/>
          </a:xfrm>
          <a:prstGeom prst="rect">
            <a:avLst/>
          </a:prstGeom>
        </p:spPr>
      </p:pic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2580B0A8-DCE3-355C-BE4B-D73C682474E2}"/>
              </a:ext>
            </a:extLst>
          </p:cNvPr>
          <p:cNvCxnSpPr>
            <a:cxnSpLocks/>
            <a:stCxn id="8" idx="1"/>
            <a:endCxn id="6" idx="2"/>
          </p:cNvCxnSpPr>
          <p:nvPr/>
        </p:nvCxnSpPr>
        <p:spPr>
          <a:xfrm rot="10800000">
            <a:off x="2802674" y="5800491"/>
            <a:ext cx="3121309" cy="5704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>
            <a:extLst>
              <a:ext uri="{FF2B5EF4-FFF2-40B4-BE49-F238E27FC236}">
                <a16:creationId xmlns:a16="http://schemas.microsoft.com/office/drawing/2014/main" id="{91D3818F-CF39-3A98-30AA-85333519E9E6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V="1">
            <a:off x="6572164" y="5463165"/>
            <a:ext cx="2714943" cy="9077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61A40A4-E9F2-46A7-AA70-36B6381985ED}"/>
              </a:ext>
            </a:extLst>
          </p:cNvPr>
          <p:cNvSpPr/>
          <p:nvPr/>
        </p:nvSpPr>
        <p:spPr>
          <a:xfrm>
            <a:off x="2360340" y="3069040"/>
            <a:ext cx="884664" cy="4609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T</a:t>
            </a:r>
            <a:r>
              <a:rPr kumimoji="1" lang="en-US" altLang="zh-TW" dirty="0">
                <a:solidFill>
                  <a:schemeClr val="tx1"/>
                </a:solidFill>
              </a:rPr>
              <a:t> logits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DD3899E-04DD-57F7-1A4A-86D317EF1A19}"/>
              </a:ext>
            </a:extLst>
          </p:cNvPr>
          <p:cNvSpPr/>
          <p:nvPr/>
        </p:nvSpPr>
        <p:spPr>
          <a:xfrm>
            <a:off x="8844774" y="3067779"/>
            <a:ext cx="884664" cy="460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S </a:t>
            </a:r>
            <a:r>
              <a:rPr kumimoji="1" lang="en-US" altLang="zh-TW" dirty="0">
                <a:solidFill>
                  <a:schemeClr val="tx1"/>
                </a:solidFill>
              </a:rPr>
              <a:t>logits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D3C7F7A2-68E2-E9BE-88E9-20A1C10761F5}"/>
              </a:ext>
            </a:extLst>
          </p:cNvPr>
          <p:cNvCxnSpPr>
            <a:cxnSpLocks/>
            <a:stCxn id="48" idx="0"/>
            <a:endCxn id="44" idx="0"/>
          </p:cNvCxnSpPr>
          <p:nvPr/>
        </p:nvCxnSpPr>
        <p:spPr>
          <a:xfrm rot="5400000" flipH="1" flipV="1">
            <a:off x="6044889" y="-851769"/>
            <a:ext cx="12700" cy="6484434"/>
          </a:xfrm>
          <a:prstGeom prst="bentConnector3">
            <a:avLst>
              <a:gd name="adj1" fmla="val 1941181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0B87218F-2683-759A-DACA-BC76B4B4489E}"/>
              </a:ext>
            </a:extLst>
          </p:cNvPr>
          <p:cNvCxnSpPr>
            <a:stCxn id="7" idx="0"/>
            <a:endCxn id="17" idx="2"/>
          </p:cNvCxnSpPr>
          <p:nvPr/>
        </p:nvCxnSpPr>
        <p:spPr>
          <a:xfrm flipH="1" flipV="1">
            <a:off x="9287106" y="3528697"/>
            <a:ext cx="1" cy="527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FF8553C3-572B-EFDE-8CB2-FAD02785EA30}"/>
              </a:ext>
            </a:extLst>
          </p:cNvPr>
          <p:cNvCxnSpPr>
            <a:cxnSpLocks/>
            <a:stCxn id="6" idx="0"/>
            <a:endCxn id="16" idx="2"/>
          </p:cNvCxnSpPr>
          <p:nvPr/>
        </p:nvCxnSpPr>
        <p:spPr>
          <a:xfrm flipH="1" flipV="1">
            <a:off x="2802672" y="3529958"/>
            <a:ext cx="1" cy="1889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A2B28C4-DAF0-DFFA-DF46-670A870C4D0C}"/>
              </a:ext>
            </a:extLst>
          </p:cNvPr>
          <p:cNvSpPr txBox="1"/>
          <p:nvPr/>
        </p:nvSpPr>
        <p:spPr>
          <a:xfrm>
            <a:off x="5226048" y="1797320"/>
            <a:ext cx="165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越接近越好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F16F83E-BB50-BB2B-0D58-B7193DB3C9F7}"/>
              </a:ext>
            </a:extLst>
          </p:cNvPr>
          <p:cNvSpPr txBox="1"/>
          <p:nvPr/>
        </p:nvSpPr>
        <p:spPr>
          <a:xfrm>
            <a:off x="7349771" y="1403758"/>
            <a:ext cx="43367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Hinton, Geoffrey, Oriol </a:t>
            </a:r>
            <a:r>
              <a:rPr lang="en" altLang="zh-TW" sz="1100" dirty="0" err="1"/>
              <a:t>Vinyals</a:t>
            </a:r>
            <a:r>
              <a:rPr lang="en" altLang="zh-TW" sz="1100" dirty="0"/>
              <a:t>, and Jeff Dean. "Distilling the knowledge in a neural network." </a:t>
            </a:r>
            <a:r>
              <a:rPr lang="en" altLang="zh-TW" sz="1100" i="1" dirty="0" err="1"/>
              <a:t>arXiv</a:t>
            </a:r>
            <a:r>
              <a:rPr lang="en" altLang="zh-TW" sz="1100" i="1" dirty="0"/>
              <a:t> preprint arXiv:1503.02531</a:t>
            </a:r>
            <a:r>
              <a:rPr lang="en" altLang="zh-TW" sz="1100" dirty="0"/>
              <a:t> (2015).</a:t>
            </a:r>
            <a:endParaRPr lang="zh-TW" altLang="en-US" sz="11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728110D-4894-485F-9B18-3DF32662AB4A}"/>
              </a:ext>
            </a:extLst>
          </p:cNvPr>
          <p:cNvSpPr txBox="1"/>
          <p:nvPr/>
        </p:nvSpPr>
        <p:spPr>
          <a:xfrm>
            <a:off x="5422882" y="5800491"/>
            <a:ext cx="1650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ea typeface="Microsoft JhengHei" panose="020B0604030504040204" pitchFamily="34" charset="-120"/>
              </a:rPr>
              <a:t>(Input data)</a:t>
            </a:r>
            <a:endParaRPr kumimoji="1" lang="zh-TW" altLang="en-US" sz="1400" dirty="0">
              <a:ea typeface="Microsoft JhengHei" panose="020B0604030504040204" pitchFamily="34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745C369-7CA8-4686-9FA7-D288E08E180C}"/>
              </a:ext>
            </a:extLst>
          </p:cNvPr>
          <p:cNvSpPr/>
          <p:nvPr/>
        </p:nvSpPr>
        <p:spPr>
          <a:xfrm>
            <a:off x="8844774" y="2390448"/>
            <a:ext cx="884664" cy="460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S</a:t>
            </a:r>
            <a:r>
              <a:rPr kumimoji="1" lang="en-US" altLang="zh-TW" dirty="0">
                <a:solidFill>
                  <a:schemeClr val="tx1"/>
                </a:solidFill>
              </a:rPr>
              <a:t> probs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B4A5F28-C7BF-425C-2B36-970CBB2187CD}"/>
              </a:ext>
            </a:extLst>
          </p:cNvPr>
          <p:cNvSpPr/>
          <p:nvPr/>
        </p:nvSpPr>
        <p:spPr>
          <a:xfrm>
            <a:off x="2360340" y="2390448"/>
            <a:ext cx="884664" cy="4609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T</a:t>
            </a:r>
            <a:r>
              <a:rPr kumimoji="1" lang="en-US" altLang="zh-TW" dirty="0">
                <a:solidFill>
                  <a:schemeClr val="tx1"/>
                </a:solidFill>
              </a:rPr>
              <a:t> probs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AEFDFCE4-5EED-EE49-1A4C-E32E83123C85}"/>
              </a:ext>
            </a:extLst>
          </p:cNvPr>
          <p:cNvCxnSpPr>
            <a:cxnSpLocks/>
            <a:stCxn id="16" idx="0"/>
            <a:endCxn id="48" idx="2"/>
          </p:cNvCxnSpPr>
          <p:nvPr/>
        </p:nvCxnSpPr>
        <p:spPr>
          <a:xfrm flipV="1">
            <a:off x="2802672" y="2851366"/>
            <a:ext cx="0" cy="2176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CE0F301E-50BD-FEF6-7819-ED504D45569F}"/>
              </a:ext>
            </a:extLst>
          </p:cNvPr>
          <p:cNvCxnSpPr>
            <a:cxnSpLocks/>
            <a:stCxn id="17" idx="0"/>
            <a:endCxn id="44" idx="2"/>
          </p:cNvCxnSpPr>
          <p:nvPr/>
        </p:nvCxnSpPr>
        <p:spPr>
          <a:xfrm flipV="1">
            <a:off x="9287106" y="2851366"/>
            <a:ext cx="0" cy="216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413E5963-25F9-703A-F7F1-DD9865163D98}"/>
              </a:ext>
            </a:extLst>
          </p:cNvPr>
          <p:cNvSpPr txBox="1"/>
          <p:nvPr/>
        </p:nvSpPr>
        <p:spPr>
          <a:xfrm>
            <a:off x="9215342" y="2790407"/>
            <a:ext cx="1650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</a:t>
            </a:r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softmax</a:t>
            </a:r>
            <a:endParaRPr kumimoji="1" lang="en-US" altLang="zh-TW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5EF758F4-4724-6219-64E7-46F5AAB68C4D}"/>
              </a:ext>
            </a:extLst>
          </p:cNvPr>
          <p:cNvSpPr txBox="1"/>
          <p:nvPr/>
        </p:nvSpPr>
        <p:spPr>
          <a:xfrm>
            <a:off x="2640979" y="2790407"/>
            <a:ext cx="1650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</a:t>
            </a:r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softmax</a:t>
            </a:r>
            <a:endParaRPr kumimoji="1" lang="en-US" altLang="zh-TW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554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  <p:bldP spid="17" grpId="0" animBg="1"/>
      <p:bldP spid="33" grpId="0"/>
      <p:bldP spid="44" grpId="0" animBg="1"/>
      <p:bldP spid="48" grpId="0" animBg="1"/>
      <p:bldP spid="58" grpId="0"/>
      <p:bldP spid="5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088F74-E7BD-9221-09BE-BD84A56E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8676"/>
            <a:ext cx="3200400" cy="228600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Inference Speed-up </a:t>
            </a:r>
            <a:endParaRPr lang="zh-TW" altLang="en-US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CD975-2D44-BE2A-2880-315742DD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49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2DD380-FE95-A200-7D3D-B5023F8F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Grouped-Query Attention (GQA)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876635-5DE0-B210-DC95-DB06A3EB0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61B023-E678-A1DC-9273-F911C83BC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425171"/>
            <a:ext cx="5920740" cy="27848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EA5DD3F-6C86-D4FF-D69A-00A0A2684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343" y="2337872"/>
            <a:ext cx="3945993" cy="295949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70D0BAA-3048-936F-2225-32AFCE35D57E}"/>
              </a:ext>
            </a:extLst>
          </p:cNvPr>
          <p:cNvSpPr txBox="1"/>
          <p:nvPr/>
        </p:nvSpPr>
        <p:spPr>
          <a:xfrm>
            <a:off x="1097280" y="5373484"/>
            <a:ext cx="370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solidFill>
                  <a:srgbClr val="FF0000"/>
                </a:solidFill>
              </a:rPr>
              <a:t>A pre-trained MHA model is required!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645A7C0-B581-CAA5-BC2B-ECD27A4BF619}"/>
              </a:ext>
            </a:extLst>
          </p:cNvPr>
          <p:cNvSpPr txBox="1"/>
          <p:nvPr/>
        </p:nvSpPr>
        <p:spPr>
          <a:xfrm>
            <a:off x="1874520" y="1714500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Mean Pooling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F76625-18F7-258C-E191-A0339111FFA4}"/>
              </a:ext>
            </a:extLst>
          </p:cNvPr>
          <p:cNvSpPr/>
          <p:nvPr/>
        </p:nvSpPr>
        <p:spPr>
          <a:xfrm>
            <a:off x="1291590" y="1714500"/>
            <a:ext cx="582930" cy="3693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7D82A4-D240-E15F-6BF8-265C2A07364C}"/>
              </a:ext>
            </a:extLst>
          </p:cNvPr>
          <p:cNvSpPr txBox="1"/>
          <p:nvPr/>
        </p:nvSpPr>
        <p:spPr>
          <a:xfrm>
            <a:off x="3166110" y="5875020"/>
            <a:ext cx="592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Ainslie, Joshua, et al. "GQA: Training Generalized Multi-Query Transformer Models from Multi-Head Checkpoints." </a:t>
            </a:r>
            <a:r>
              <a:rPr kumimoji="1" lang="en" altLang="zh-TW" sz="1200" dirty="0" err="1"/>
              <a:t>arXiv</a:t>
            </a:r>
            <a:r>
              <a:rPr kumimoji="1" lang="en" altLang="zh-TW" sz="1200" dirty="0"/>
              <a:t> preprint arXiv:2305.13245 (2023). Google Research Team.</a:t>
            </a:r>
            <a:endParaRPr kumimoji="1"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7689CBF-1AAA-5B26-7C15-FB259D8846B8}"/>
              </a:ext>
            </a:extLst>
          </p:cNvPr>
          <p:cNvSpPr txBox="1"/>
          <p:nvPr/>
        </p:nvSpPr>
        <p:spPr>
          <a:xfrm>
            <a:off x="7154616" y="1443452"/>
            <a:ext cx="394599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This technique is used during inference!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0643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22522A7-03A4-57BC-16EC-02966F0700A4}"/>
              </a:ext>
            </a:extLst>
          </p:cNvPr>
          <p:cNvSpPr txBox="1">
            <a:spLocks/>
          </p:cNvSpPr>
          <p:nvPr/>
        </p:nvSpPr>
        <p:spPr>
          <a:xfrm>
            <a:off x="4621802" y="2769461"/>
            <a:ext cx="4071257" cy="204678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吳宣毅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m1161007@cgu.edu.tw</a:t>
            </a:r>
          </a:p>
        </p:txBody>
      </p:sp>
    </p:spTree>
    <p:extLst>
      <p:ext uri="{BB962C8B-B14F-4D97-AF65-F5344CB8AC3E}">
        <p14:creationId xmlns:p14="http://schemas.microsoft.com/office/powerpoint/2010/main" val="2352681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264C2-1160-6B49-FDBF-D96C1F66A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作業繳交時程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1729E8-0E59-991E-9673-0D3E7387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41FA1A5-19BB-5550-E9D7-6AEA8826B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120455"/>
              </p:ext>
            </p:extLst>
          </p:nvPr>
        </p:nvGraphicFramePr>
        <p:xfrm>
          <a:off x="1057372" y="2246807"/>
          <a:ext cx="10077255" cy="2928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6709">
                  <a:extLst>
                    <a:ext uri="{9D8B030D-6E8A-4147-A177-3AD203B41FA5}">
                      <a16:colId xmlns:a16="http://schemas.microsoft.com/office/drawing/2014/main" val="3975025083"/>
                    </a:ext>
                  </a:extLst>
                </a:gridCol>
                <a:gridCol w="3120273">
                  <a:extLst>
                    <a:ext uri="{9D8B030D-6E8A-4147-A177-3AD203B41FA5}">
                      <a16:colId xmlns:a16="http://schemas.microsoft.com/office/drawing/2014/main" val="4036856034"/>
                    </a:ext>
                  </a:extLst>
                </a:gridCol>
                <a:gridCol w="3120273">
                  <a:extLst>
                    <a:ext uri="{9D8B030D-6E8A-4147-A177-3AD203B41FA5}">
                      <a16:colId xmlns:a16="http://schemas.microsoft.com/office/drawing/2014/main" val="4285678522"/>
                    </a:ext>
                  </a:extLst>
                </a:gridCol>
              </a:tblGrid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項目</a:t>
                      </a:r>
                      <a:endParaRPr lang="zh-TW" altLang="en-US" sz="2400" dirty="0">
                        <a:solidFill>
                          <a:schemeClr val="bg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一般截止日期</a:t>
                      </a:r>
                      <a:endParaRPr lang="zh-TW" altLang="en-US" sz="2400">
                        <a:solidFill>
                          <a:schemeClr val="bg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畢業生截止日期</a:t>
                      </a:r>
                      <a:endParaRPr lang="zh-TW" altLang="en-US" sz="2400" dirty="0">
                        <a:solidFill>
                          <a:schemeClr val="bg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093711548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Homework 4</a:t>
                      </a:r>
                      <a:endParaRPr lang="en" sz="240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0F9D58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2025/06/06 23:59 (W16)</a:t>
                      </a:r>
                      <a:endParaRPr lang="en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2025/05/</a:t>
                      </a:r>
                      <a:r>
                        <a:rPr lang="e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28</a:t>
                      </a:r>
                      <a:r>
                        <a:rPr lang="en" sz="18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 23:59 (W15)</a:t>
                      </a:r>
                      <a:endParaRPr lang="en" sz="240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718578522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Checkpoint3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簡報檔案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(5/26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報告組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sz="240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2025/05/</a:t>
                      </a:r>
                      <a:r>
                        <a:rPr lang="en" sz="1800" b="0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25</a:t>
                      </a:r>
                      <a:r>
                        <a:rPr lang="en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 23:59 (W15)</a:t>
                      </a:r>
                      <a:endParaRPr lang="en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同左</a:t>
                      </a:r>
                      <a:endParaRPr lang="zh-TW" altLang="en-US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55711973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Checkpoint3 </a:t>
                      </a: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簡報檔案 </a:t>
                      </a:r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(6/02</a:t>
                      </a: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報告組</a:t>
                      </a:r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2025/06/</a:t>
                      </a:r>
                      <a:r>
                        <a:rPr lang="en" sz="1800" b="0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01</a:t>
                      </a:r>
                      <a:r>
                        <a:rPr lang="en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 23:59 (W16)</a:t>
                      </a:r>
                      <a:endParaRPr lang="en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365553498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Final project </a:t>
                      </a: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程式碼與書面報告</a:t>
                      </a:r>
                      <a:endParaRPr lang="zh-TW" altLang="en-US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0F9D58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2025/06/06 23:59 (W16)</a:t>
                      </a:r>
                      <a:endParaRPr lang="en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2025/05/</a:t>
                      </a:r>
                      <a:r>
                        <a:rPr lang="e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28</a:t>
                      </a:r>
                      <a:r>
                        <a:rPr lang="en" sz="18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 23:59 (W15)</a:t>
                      </a:r>
                      <a:endParaRPr lang="en" sz="240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70711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17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F3C48-DF46-658E-F671-279B1A9C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Checkpoint 3</a:t>
            </a:r>
            <a:r>
              <a:rPr kumimoji="1" lang="zh-TW" altLang="en-US" dirty="0"/>
              <a:t> </a:t>
            </a:r>
            <a:r>
              <a:rPr kumimoji="1" lang="en-US" altLang="zh-TW" dirty="0"/>
              <a:t>(for W15 / W16 oral)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43670A-B06D-9467-BD2E-4462194A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5DBF66-0FCE-666C-1CC2-2EDC7C9F0D77}"/>
              </a:ext>
            </a:extLst>
          </p:cNvPr>
          <p:cNvSpPr txBox="1"/>
          <p:nvPr/>
        </p:nvSpPr>
        <p:spPr>
          <a:xfrm>
            <a:off x="653143" y="1878701"/>
            <a:ext cx="8226906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一組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10-15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分鐘，老師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QA 5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分鐘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ea typeface="Microsoft JhengHei" panose="020B0604030504040204" pitchFamily="34" charset="-120"/>
              </a:rPr>
              <a:t>Week 14: Retrieval-augmented Generation (RAG)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15: 6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共約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120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分鐘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(Presentations first)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Learning-based NLG evaluations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16: 4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共約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80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分鐘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(Presentations first)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ea typeface="Microsoft JhengHei" panose="020B0604030504040204" pitchFamily="34" charset="-120"/>
              </a:rPr>
              <a:t>DeepSeek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, mixture of experts (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MoE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343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611481-610B-C2CC-EBE6-9144BB23B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報告順序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EA50E8-D24B-7C4B-8295-ABEEBCF0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DF254CB-550B-7EB6-B84F-5CD47B2A0F0D}"/>
              </a:ext>
            </a:extLst>
          </p:cNvPr>
          <p:cNvSpPr txBox="1"/>
          <p:nvPr/>
        </p:nvSpPr>
        <p:spPr>
          <a:xfrm>
            <a:off x="653143" y="1878701"/>
            <a:ext cx="9312388" cy="2248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有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8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組需要抽籤決定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15: 6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其中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2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組為大四，最先報，這兩組猜拳決定先後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16: 4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下課時各組派一人來抽順序籤</a:t>
            </a:r>
          </a:p>
        </p:txBody>
      </p:sp>
    </p:spTree>
    <p:extLst>
      <p:ext uri="{BB962C8B-B14F-4D97-AF65-F5344CB8AC3E}">
        <p14:creationId xmlns:p14="http://schemas.microsoft.com/office/powerpoint/2010/main" val="325300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29F65C-D022-B108-6A0B-A601723B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LLaMA</a:t>
            </a:r>
            <a:r>
              <a:rPr kumimoji="1" lang="en" altLang="zh-TW" dirty="0"/>
              <a:t> (Large Language Model Meta AI)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A7BEBB-1961-397C-27DB-BCA4FC7F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784A92-8EA7-CC20-3BBC-58B8B7031641}"/>
              </a:ext>
            </a:extLst>
          </p:cNvPr>
          <p:cNvSpPr txBox="1"/>
          <p:nvPr/>
        </p:nvSpPr>
        <p:spPr>
          <a:xfrm>
            <a:off x="1097280" y="1388479"/>
            <a:ext cx="99102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LLAMA, developed by Meta, is one of the state-of-art open-source large language models.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Currently, there are LLAMA-1 and its improved version, LLAMA-2.</a:t>
            </a:r>
            <a:endParaRPr kumimoji="1" lang="zh-TW" altLang="en-US" sz="2400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35F0BD6-56FC-0843-1528-68842D8E3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108403"/>
              </p:ext>
            </p:extLst>
          </p:nvPr>
        </p:nvGraphicFramePr>
        <p:xfrm>
          <a:off x="1657874" y="3254693"/>
          <a:ext cx="8899401" cy="26933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71343">
                  <a:extLst>
                    <a:ext uri="{9D8B030D-6E8A-4147-A177-3AD203B41FA5}">
                      <a16:colId xmlns:a16="http://schemas.microsoft.com/office/drawing/2014/main" val="3887216461"/>
                    </a:ext>
                  </a:extLst>
                </a:gridCol>
                <a:gridCol w="1271343">
                  <a:extLst>
                    <a:ext uri="{9D8B030D-6E8A-4147-A177-3AD203B41FA5}">
                      <a16:colId xmlns:a16="http://schemas.microsoft.com/office/drawing/2014/main" val="4008948108"/>
                    </a:ext>
                  </a:extLst>
                </a:gridCol>
                <a:gridCol w="1271343">
                  <a:extLst>
                    <a:ext uri="{9D8B030D-6E8A-4147-A177-3AD203B41FA5}">
                      <a16:colId xmlns:a16="http://schemas.microsoft.com/office/drawing/2014/main" val="1915197464"/>
                    </a:ext>
                  </a:extLst>
                </a:gridCol>
                <a:gridCol w="1271343">
                  <a:extLst>
                    <a:ext uri="{9D8B030D-6E8A-4147-A177-3AD203B41FA5}">
                      <a16:colId xmlns:a16="http://schemas.microsoft.com/office/drawing/2014/main" val="2244509158"/>
                    </a:ext>
                  </a:extLst>
                </a:gridCol>
                <a:gridCol w="1271343">
                  <a:extLst>
                    <a:ext uri="{9D8B030D-6E8A-4147-A177-3AD203B41FA5}">
                      <a16:colId xmlns:a16="http://schemas.microsoft.com/office/drawing/2014/main" val="3957182145"/>
                    </a:ext>
                  </a:extLst>
                </a:gridCol>
                <a:gridCol w="1271343">
                  <a:extLst>
                    <a:ext uri="{9D8B030D-6E8A-4147-A177-3AD203B41FA5}">
                      <a16:colId xmlns:a16="http://schemas.microsoft.com/office/drawing/2014/main" val="1336716366"/>
                    </a:ext>
                  </a:extLst>
                </a:gridCol>
                <a:gridCol w="1271343">
                  <a:extLst>
                    <a:ext uri="{9D8B030D-6E8A-4147-A177-3AD203B41FA5}">
                      <a16:colId xmlns:a16="http://schemas.microsoft.com/office/drawing/2014/main" val="684538888"/>
                    </a:ext>
                  </a:extLst>
                </a:gridCol>
              </a:tblGrid>
              <a:tr h="566288">
                <a:tc>
                  <a:txBody>
                    <a:bodyPr/>
                    <a:lstStyle/>
                    <a:p>
                      <a:br>
                        <a:rPr lang="zh-TW" altLang="en-US" sz="1600" dirty="0">
                          <a:effectLst/>
                        </a:rPr>
                      </a:br>
                      <a:endParaRPr lang="zh-TW" altLang="en-US" sz="16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E5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Context Length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E5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E6000E"/>
                          </a:solidFill>
                          <a:effectLst/>
                        </a:rPr>
                        <a:t>RLHF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E5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E6000E"/>
                          </a:solidFill>
                          <a:effectLst/>
                        </a:rPr>
                        <a:t>Chat mode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E5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Speed up</a:t>
                      </a:r>
                      <a:b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inference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E5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Model sizes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E5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Training tokens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E5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535506"/>
                  </a:ext>
                </a:extLst>
              </a:tr>
              <a:tr h="1063516"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LLAMA-1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2K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7B</a:t>
                      </a:r>
                      <a:b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13B</a:t>
                      </a:r>
                      <a:endParaRPr lang="en" sz="1600" dirty="0">
                        <a:effectLst/>
                      </a:endParaRPr>
                    </a:p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33B</a:t>
                      </a:r>
                      <a:endParaRPr lang="en" sz="1600" dirty="0">
                        <a:effectLst/>
                      </a:endParaRPr>
                    </a:p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65B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Up to</a:t>
                      </a:r>
                      <a:endParaRPr lang="en" sz="1600" dirty="0">
                        <a:effectLst/>
                      </a:endParaRPr>
                    </a:p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1.4T tokens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958289"/>
                  </a:ext>
                </a:extLst>
              </a:tr>
              <a:tr h="1063516"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LLAMA-2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4K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GQA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7B</a:t>
                      </a:r>
                      <a:b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13B</a:t>
                      </a:r>
                      <a:endParaRPr lang="en" sz="1600" dirty="0">
                        <a:effectLst/>
                      </a:endParaRPr>
                    </a:p>
                    <a:p>
                      <a:pPr algn="ctr"/>
                      <a:r>
                        <a:rPr lang="en" sz="1600" dirty="0">
                          <a:solidFill>
                            <a:srgbClr val="E6000E"/>
                          </a:solidFill>
                          <a:effectLst/>
                        </a:rPr>
                        <a:t>34B</a:t>
                      </a:r>
                      <a:endParaRPr lang="en" sz="1600" dirty="0">
                        <a:effectLst/>
                      </a:endParaRPr>
                    </a:p>
                    <a:p>
                      <a:pPr algn="ctr"/>
                      <a:r>
                        <a:rPr lang="en" sz="1600" dirty="0">
                          <a:solidFill>
                            <a:srgbClr val="E6000E"/>
                          </a:solidFill>
                          <a:effectLst/>
                        </a:rPr>
                        <a:t>70B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Up to</a:t>
                      </a:r>
                      <a:endParaRPr lang="en" sz="1600" dirty="0">
                        <a:effectLst/>
                      </a:endParaRPr>
                    </a:p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2.0T tokens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817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834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BC859-3599-17EA-BC29-017933B4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Dataset comparison with the current LLMs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AA5DAB-DACC-D336-652D-FA65948B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77DF15F-A47C-6CCC-4860-198D5096C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721831"/>
              </p:ext>
            </p:extLst>
          </p:nvPr>
        </p:nvGraphicFramePr>
        <p:xfrm>
          <a:off x="915172" y="2096602"/>
          <a:ext cx="10361655" cy="3836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400">
                  <a:extLst>
                    <a:ext uri="{9D8B030D-6E8A-4147-A177-3AD203B41FA5}">
                      <a16:colId xmlns:a16="http://schemas.microsoft.com/office/drawing/2014/main" val="1361722586"/>
                    </a:ext>
                  </a:extLst>
                </a:gridCol>
                <a:gridCol w="1857251">
                  <a:extLst>
                    <a:ext uri="{9D8B030D-6E8A-4147-A177-3AD203B41FA5}">
                      <a16:colId xmlns:a16="http://schemas.microsoft.com/office/drawing/2014/main" val="546021162"/>
                    </a:ext>
                  </a:extLst>
                </a:gridCol>
                <a:gridCol w="1857251">
                  <a:extLst>
                    <a:ext uri="{9D8B030D-6E8A-4147-A177-3AD203B41FA5}">
                      <a16:colId xmlns:a16="http://schemas.microsoft.com/office/drawing/2014/main" val="283817788"/>
                    </a:ext>
                  </a:extLst>
                </a:gridCol>
                <a:gridCol w="1857251">
                  <a:extLst>
                    <a:ext uri="{9D8B030D-6E8A-4147-A177-3AD203B41FA5}">
                      <a16:colId xmlns:a16="http://schemas.microsoft.com/office/drawing/2014/main" val="2236617683"/>
                    </a:ext>
                  </a:extLst>
                </a:gridCol>
                <a:gridCol w="1857251">
                  <a:extLst>
                    <a:ext uri="{9D8B030D-6E8A-4147-A177-3AD203B41FA5}">
                      <a16:colId xmlns:a16="http://schemas.microsoft.com/office/drawing/2014/main" val="4221907089"/>
                    </a:ext>
                  </a:extLst>
                </a:gridCol>
                <a:gridCol w="1857251">
                  <a:extLst>
                    <a:ext uri="{9D8B030D-6E8A-4147-A177-3AD203B41FA5}">
                      <a16:colId xmlns:a16="http://schemas.microsoft.com/office/drawing/2014/main" val="569787852"/>
                    </a:ext>
                  </a:extLst>
                </a:gridCol>
              </a:tblGrid>
              <a:tr h="699393">
                <a:tc>
                  <a:txBody>
                    <a:bodyPr/>
                    <a:lstStyle/>
                    <a:p>
                      <a:br>
                        <a:rPr lang="zh-TW" altLang="en-US" dirty="0">
                          <a:effectLst/>
                          <a:latin typeface="Helvetica" pitchFamily="2" charset="0"/>
                        </a:rPr>
                      </a:br>
                      <a:endParaRPr lang="zh-TW" altLang="en-US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F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LLAMA-1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F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LLAMA-2</a:t>
                      </a:r>
                      <a:endParaRPr lang="en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LLAMA-3</a:t>
                      </a:r>
                      <a:endParaRPr lang="en" altLang="zh-TW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F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PaLM</a:t>
                      </a:r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 (2022)</a:t>
                      </a:r>
                      <a:endParaRPr lang="en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F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GPT-3 (2020)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059999"/>
                  </a:ext>
                </a:extLst>
              </a:tr>
              <a:tr h="866773"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Training tokens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Up to</a:t>
                      </a:r>
                      <a:endParaRPr lang="en" dirty="0">
                        <a:effectLst/>
                      </a:endParaRPr>
                    </a:p>
                    <a:p>
                      <a:pPr algn="ctr"/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1.4T tokens</a:t>
                      </a:r>
                      <a:endParaRPr lang="en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Up to</a:t>
                      </a:r>
                      <a:endParaRPr lang="en" dirty="0">
                        <a:effectLst/>
                      </a:endParaRPr>
                    </a:p>
                    <a:p>
                      <a:pPr algn="ctr"/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1.8T tokens</a:t>
                      </a:r>
                      <a:endParaRPr lang="en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effectLst/>
                        </a:rPr>
                        <a:t>15T multilingual tokens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780B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300B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200906"/>
                  </a:ext>
                </a:extLst>
              </a:tr>
              <a:tr h="2008377"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Source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Public data like </a:t>
                      </a:r>
                      <a:r>
                        <a:rPr lang="en" b="1">
                          <a:solidFill>
                            <a:srgbClr val="20A603"/>
                          </a:solidFill>
                          <a:effectLst/>
                          <a:latin typeface="Helvetica Neue" panose="02000503000000020004" pitchFamily="2" charset="0"/>
                        </a:rPr>
                        <a:t>CommonCrawl*, ArXiv*</a:t>
                      </a:r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, …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Publicly available data</a:t>
                      </a:r>
                      <a:r>
                        <a:rPr lang="en" altLang="zh-TW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, mostly from the Web</a:t>
                      </a:r>
                      <a:endParaRPr lang="en" dirty="0">
                        <a:effectLst/>
                      </a:endParaRPr>
                    </a:p>
                    <a:p>
                      <a:pPr algn="ctr"/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(Not explicitly listed)</a:t>
                      </a:r>
                      <a:endParaRPr lang="en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Publicly available data, mostly from the Web</a:t>
                      </a:r>
                      <a:endParaRPr lang="en" altLang="zh-TW" dirty="0">
                        <a:effectLst/>
                      </a:endParaRPr>
                    </a:p>
                    <a:p>
                      <a:pPr algn="ctr"/>
                      <a:r>
                        <a:rPr lang="en" altLang="zh-TW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(Not explicitly listed)</a:t>
                      </a:r>
                      <a:endParaRPr lang="en" altLang="zh-TW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webpages, books, </a:t>
                      </a:r>
                      <a:r>
                        <a:rPr lang="en" b="1">
                          <a:solidFill>
                            <a:srgbClr val="20A603"/>
                          </a:solidFill>
                          <a:effectLst/>
                          <a:latin typeface="Helvetica Neue" panose="02000503000000020004" pitchFamily="2" charset="0"/>
                        </a:rPr>
                        <a:t>Wikipedia*</a:t>
                      </a:r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, news</a:t>
                      </a:r>
                      <a:endParaRPr lang="en">
                        <a:effectLst/>
                      </a:endParaRPr>
                    </a:p>
                    <a:p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articles, </a:t>
                      </a:r>
                      <a:r>
                        <a:rPr lang="en" b="1">
                          <a:solidFill>
                            <a:srgbClr val="20A603"/>
                          </a:solidFill>
                          <a:effectLst/>
                          <a:latin typeface="Helvetica Neue" panose="02000503000000020004" pitchFamily="2" charset="0"/>
                        </a:rPr>
                        <a:t>source code*</a:t>
                      </a:r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, and social media conversation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b="1" dirty="0">
                          <a:solidFill>
                            <a:srgbClr val="20A603"/>
                          </a:solidFill>
                          <a:effectLst/>
                          <a:latin typeface="Helvetica Neue" panose="02000503000000020004" pitchFamily="2" charset="0"/>
                        </a:rPr>
                        <a:t>Common Crawl*</a:t>
                      </a:r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, WebText2, Books1, Books2, </a:t>
                      </a:r>
                      <a:r>
                        <a:rPr lang="en" b="1" dirty="0">
                          <a:solidFill>
                            <a:srgbClr val="20A603"/>
                          </a:solidFill>
                          <a:effectLst/>
                          <a:latin typeface="Helvetica Neue" panose="02000503000000020004" pitchFamily="2" charset="0"/>
                        </a:rPr>
                        <a:t>Wikipedia*</a:t>
                      </a:r>
                      <a:endParaRPr lang="en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469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9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276708-582A-F35B-F851-E82B450D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Motivation of LLAMA-1 and LLAMA-2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DA4554-F3C5-8DD8-B28C-10191B28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AE5DB8-13A1-9390-BF3F-0E7CA8C0E280}"/>
              </a:ext>
            </a:extLst>
          </p:cNvPr>
          <p:cNvSpPr txBox="1"/>
          <p:nvPr/>
        </p:nvSpPr>
        <p:spPr>
          <a:xfrm>
            <a:off x="1360022" y="1810174"/>
            <a:ext cx="92886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2400" dirty="0">
                <a:solidFill>
                  <a:srgbClr val="000000"/>
                </a:solidFill>
                <a:effectLst/>
              </a:rPr>
              <a:t>LLAMA-1: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TW" sz="2400" dirty="0">
                <a:solidFill>
                  <a:srgbClr val="000000"/>
                </a:solidFill>
                <a:effectLst/>
              </a:rPr>
              <a:t>Previous work (Chinchilla, Hoffman et al., 2022, DeepMind) </a:t>
            </a:r>
            <a:r>
              <a:rPr lang="en" altLang="zh-TW" sz="2400" dirty="0">
                <a:solidFill>
                  <a:srgbClr val="0C61AB"/>
                </a:solidFill>
                <a:effectLst/>
              </a:rPr>
              <a:t>fixed a training budget</a:t>
            </a:r>
            <a:r>
              <a:rPr lang="en" altLang="zh-TW" sz="2400" dirty="0">
                <a:solidFill>
                  <a:srgbClr val="000000"/>
                </a:solidFill>
                <a:effectLst/>
              </a:rPr>
              <a:t> without considering the inference budgets.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7E4034E-660A-2533-EA25-B95CB676CF08}"/>
              </a:ext>
            </a:extLst>
          </p:cNvPr>
          <p:cNvSpPr txBox="1"/>
          <p:nvPr/>
        </p:nvSpPr>
        <p:spPr>
          <a:xfrm>
            <a:off x="1360023" y="3784379"/>
            <a:ext cx="97053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2400" dirty="0">
                <a:solidFill>
                  <a:srgbClr val="000000"/>
                </a:solidFill>
                <a:effectLst/>
              </a:rPr>
              <a:t>LLAMA-2: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TW" sz="2400" dirty="0">
                <a:solidFill>
                  <a:srgbClr val="000000"/>
                </a:solidFill>
                <a:effectLst/>
              </a:rPr>
              <a:t>Closed product LLMs (e.g., </a:t>
            </a:r>
            <a:r>
              <a:rPr lang="en" altLang="zh-TW" sz="2400" dirty="0" err="1">
                <a:solidFill>
                  <a:srgbClr val="000000"/>
                </a:solidFill>
                <a:effectLst/>
              </a:rPr>
              <a:t>ChatGPT</a:t>
            </a:r>
            <a:r>
              <a:rPr lang="en" altLang="zh-TW" sz="2400" dirty="0">
                <a:solidFill>
                  <a:srgbClr val="000000"/>
                </a:solidFill>
                <a:effectLst/>
              </a:rPr>
              <a:t>, BARD, Claude) are not transparent, limiting progress of AI.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D27E30B-DFB9-CC8C-4EC0-3221E4027C6B}"/>
              </a:ext>
            </a:extLst>
          </p:cNvPr>
          <p:cNvSpPr txBox="1"/>
          <p:nvPr/>
        </p:nvSpPr>
        <p:spPr>
          <a:xfrm>
            <a:off x="2141317" y="3166608"/>
            <a:ext cx="628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>
                <a:solidFill>
                  <a:srgbClr val="FF0000"/>
                </a:solidFill>
              </a:rPr>
              <a:t>Provide competitive models at 7B/13B/33B/65B.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B907317-1944-4471-441B-5B98C09D21B9}"/>
              </a:ext>
            </a:extLst>
          </p:cNvPr>
          <p:cNvSpPr txBox="1"/>
          <p:nvPr/>
        </p:nvSpPr>
        <p:spPr>
          <a:xfrm>
            <a:off x="2141316" y="5040780"/>
            <a:ext cx="8831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Provide open-source LLAMA-2 and </a:t>
            </a:r>
            <a:r>
              <a:rPr kumimoji="1" lang="en" altLang="zh-TW" sz="2400" dirty="0">
                <a:solidFill>
                  <a:srgbClr val="FF0000"/>
                </a:solidFill>
              </a:rPr>
              <a:t>LLAMA-2-chat</a:t>
            </a:r>
            <a:r>
              <a:rPr kumimoji="1" lang="en" altLang="zh-TW" sz="2400" dirty="0"/>
              <a:t> models at different scales.</a:t>
            </a:r>
            <a:endParaRPr kumimoji="1" lang="zh-TW" altLang="en-US" sz="2400" dirty="0"/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093A057B-4461-145C-D46D-322016F06437}"/>
              </a:ext>
            </a:extLst>
          </p:cNvPr>
          <p:cNvCxnSpPr>
            <a:cxnSpLocks/>
          </p:cNvCxnSpPr>
          <p:nvPr/>
        </p:nvCxnSpPr>
        <p:spPr>
          <a:xfrm>
            <a:off x="1516281" y="3429000"/>
            <a:ext cx="57873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45EA9ECE-82C2-E6D7-703B-D8E2A04697DC}"/>
              </a:ext>
            </a:extLst>
          </p:cNvPr>
          <p:cNvCxnSpPr>
            <a:cxnSpLocks/>
          </p:cNvCxnSpPr>
          <p:nvPr/>
        </p:nvCxnSpPr>
        <p:spPr>
          <a:xfrm>
            <a:off x="1516281" y="5306028"/>
            <a:ext cx="57873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9DB5AE-1565-4EAE-AD50-32EABF07196B}"/>
              </a:ext>
            </a:extLst>
          </p:cNvPr>
          <p:cNvSpPr txBox="1"/>
          <p:nvPr/>
        </p:nvSpPr>
        <p:spPr>
          <a:xfrm>
            <a:off x="3737610" y="5772150"/>
            <a:ext cx="71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(We will focus on LLAMA-2 next since it is more powerful than LLAMA-1.)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00195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7ED74-C1C8-B2AE-BEEB-6CE892D6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What’s the difference between </a:t>
            </a:r>
            <a:r>
              <a:rPr kumimoji="1" lang="en-US" altLang="zh-TW" dirty="0" err="1"/>
              <a:t>InstructGPT</a:t>
            </a:r>
            <a:r>
              <a:rPr kumimoji="1" lang="en-US" altLang="zh-TW" dirty="0"/>
              <a:t> and LLAMA-2?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8B42F0-795A-E800-ADCC-E19AD04C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CB13485-3A7B-DE1F-C457-9E78BECAD9AD}"/>
              </a:ext>
            </a:extLst>
          </p:cNvPr>
          <p:cNvSpPr txBox="1"/>
          <p:nvPr/>
        </p:nvSpPr>
        <p:spPr>
          <a:xfrm>
            <a:off x="702711" y="1914365"/>
            <a:ext cx="99102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Safety and Helpfulness Reward Modeling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Context Distillation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Inference Speed-up with Grouped-Query Attention (GQA)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368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2028</TotalTime>
  <Words>1213</Words>
  <Application>Microsoft Macintosh PowerPoint</Application>
  <PresentationFormat>寬螢幕</PresentationFormat>
  <Paragraphs>241</Paragraphs>
  <Slides>24</Slides>
  <Notes>0</Notes>
  <HiddenSlides>5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3" baseType="lpstr">
      <vt:lpstr>Microsoft JhengHei</vt:lpstr>
      <vt:lpstr>Arial</vt:lpstr>
      <vt:lpstr>Calibri</vt:lpstr>
      <vt:lpstr>Calibri Light</vt:lpstr>
      <vt:lpstr>Cambria Math</vt:lpstr>
      <vt:lpstr>Helvetica</vt:lpstr>
      <vt:lpstr>Helvetica Neue</vt:lpstr>
      <vt:lpstr>Times New Roman</vt:lpstr>
      <vt:lpstr>回顧</vt:lpstr>
      <vt:lpstr>自然語言處理與應用 Natural Language Processing and Applications</vt:lpstr>
      <vt:lpstr>Outline</vt:lpstr>
      <vt:lpstr>作業繳交時程</vt:lpstr>
      <vt:lpstr>Checkpoint 3 (for W15 / W16 oral)</vt:lpstr>
      <vt:lpstr>報告順序</vt:lpstr>
      <vt:lpstr>LLaMA (Large Language Model Meta AI) </vt:lpstr>
      <vt:lpstr>Dataset comparison with the current LLMs</vt:lpstr>
      <vt:lpstr>Motivation of LLAMA-1 and LLAMA-2</vt:lpstr>
      <vt:lpstr>What’s the difference between InstructGPT and LLAMA-2?</vt:lpstr>
      <vt:lpstr>Reward Modeling</vt:lpstr>
      <vt:lpstr>Safety and Helpfulness Reward Modeling</vt:lpstr>
      <vt:lpstr>Human Preference Data Collection</vt:lpstr>
      <vt:lpstr>Human Scoring for Reward Modeling</vt:lpstr>
      <vt:lpstr>Separate Reward Model Training</vt:lpstr>
      <vt:lpstr>Overview of training InstructGPT</vt:lpstr>
      <vt:lpstr>LLAMA-2 Pre-training Cost</vt:lpstr>
      <vt:lpstr>What’s the difference between InstructGPT and LLAMA-2?</vt:lpstr>
      <vt:lpstr>Context Distillation</vt:lpstr>
      <vt:lpstr>Context Distillation 帶來較高的 Safety Score</vt:lpstr>
      <vt:lpstr>Knowledge Distillation</vt:lpstr>
      <vt:lpstr>Teacher model and student model</vt:lpstr>
      <vt:lpstr>Inference Speed-up </vt:lpstr>
      <vt:lpstr>Grouped-Query Attention (GQA)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354</cp:revision>
  <dcterms:created xsi:type="dcterms:W3CDTF">2025-02-07T09:05:59Z</dcterms:created>
  <dcterms:modified xsi:type="dcterms:W3CDTF">2025-05-11T16:47:56Z</dcterms:modified>
</cp:coreProperties>
</file>